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13287-8930-406F-A6EA-2A6D502382B5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C0E86-B0DB-4FF4-BC98-FADA7596379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06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C0E86-B0DB-4FF4-BC98-FADA7596379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60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53091"/>
            <a:ext cx="8784976" cy="296394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szabadságharc bukása testileg és lelkileg is megviselte. 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világosi fegyverletétel után hosszabb ideig bujdosnia kellett. Közben egyik lánya meghalt, egészségi állapota megromlott. A hányódás és a reménytelen élet beteggé tette; ekkor (1850) Pestre ment és följelentette magát a katonai törvényszéken; kikérdezték és elítéltetéséig szabadlábon hagyták. 1850 nyarán Haynautól kegyelmet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kapott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Szívelégtelensége 1853 őszén komolyabbra fordult, és hullámzó állapotú tüdővizenyő fejlődött ki nála. 1854-ben valóságos szenvedés volt élete, 1855-ben közölte a Pesti Napló A vén cigány című utolsó költeményét.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Vörösmarty Mihály kései költészete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933056"/>
            <a:ext cx="4608512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`50-es években alig ír, ám ezek között a költemények között több remekmű is született. Borús hangulat, pesszimista látásmód jellemző ezekre a művekre.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622712"/>
            <a:ext cx="2443201" cy="32129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689648"/>
            <a:ext cx="6120680" cy="316835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fordulópont a második versszak elején következik be, először minden baljóslatúan elcsendesedik, majd kitör a vész. A szabadságharcra utal, a vész fenevadként jelenik meg, ami szinte az egész világot elpusztítja. Szinte a Bibliai apokalipszis elérkezését írja le a költő, ami a föld népeinek elpusztulásával ér véget.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856984" cy="33123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4800" b="1" dirty="0" smtClean="0">
                <a:latin typeface="Times New Roman" pitchFamily="18" charset="0"/>
                <a:cs typeface="Times New Roman" pitchFamily="18" charset="0"/>
              </a:rPr>
              <a:t>Előszó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előszó című művét eredetileg a Három rege című műve elé szánta bevezetőnek, de a szabadságharc bukása után a művet átdolgozta, sötét, komor hangulatú lett. A vers központi képei az évszak metaforákra épülnek. A tavasz és a nyár képeivel indít a vers, amit az első versszakban és a második versszak elején mutat be a költő. A reformkor vívmányai, a racionalista optimizmus jelenik meg ezekben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sorokban: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Munkában </a:t>
            </a: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élt az ember mint a hangya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:/ Küzdött </a:t>
            </a:r>
            <a:r>
              <a:rPr lang="hu-HU" sz="2200" i="1" dirty="0">
                <a:latin typeface="Times New Roman" pitchFamily="18" charset="0"/>
                <a:cs typeface="Times New Roman" pitchFamily="18" charset="0"/>
              </a:rPr>
              <a:t>a kéz, a szellem </a:t>
            </a:r>
            <a:r>
              <a:rPr lang="hu-HU" sz="2200" i="1" dirty="0" smtClean="0">
                <a:latin typeface="Times New Roman" pitchFamily="18" charset="0"/>
                <a:cs typeface="Times New Roman" pitchFamily="18" charset="0"/>
              </a:rPr>
              <a:t>működött…”.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emberek hisznek abban, hogy a világ halad egy jobb kor felé.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986" y="3470773"/>
            <a:ext cx="2646488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076694"/>
            <a:ext cx="8856984" cy="2000378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vén cigány</a:t>
            </a:r>
          </a:p>
          <a:p>
            <a:pPr marL="0" algn="just"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műben szereplő cigány a zenész, ezáltal a művész metaforája. Tekinthetjük tehát önmegszólításként is. A verset csapongó hangulata miatt nevezhetjük rapszódiának, témája miatt ars poétikának. Nagy szerepet kap benne az ismétlés, hiszen a tízsoros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versszakokból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4 a 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refrén. </a:t>
            </a: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60470"/>
            <a:ext cx="8856984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vers mélypontja a „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s-ES" sz="2200" dirty="0">
                <a:latin typeface="Times New Roman" pitchFamily="18" charset="0"/>
                <a:cs typeface="Times New Roman" pitchFamily="18" charset="0"/>
              </a:rPr>
              <a:t>tél van és csend és hó és 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halál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”, ami a tél és halál képeit felváltva mutatja be</a:t>
            </a:r>
            <a:r>
              <a:rPr lang="es-E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A versben ezután újabb fordulópont jön, ismét eljön a tavasz, azonban az első versszak idilli képeivel ellentétben itt egy hazug tavasz jelenik meg, aki parókával, üvegszemmel, ifjúságot hazudik.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versben nagy szerepet kap a fokozás (a pusztulás képeinek egyre erőteljesebb megjelenítése), az ismétlés (az új tavasz), és a költői képek (az egész mű a reformkor és a szabadságharc allegorikus leírása).</a:t>
            </a:r>
            <a:endParaRPr lang="es-ES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07504" y="3933056"/>
            <a:ext cx="5904656" cy="2592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szenvedés mélypontja után szükségszerűen valami jobbnak kell jönnie. A refrén a közelgő halál érzetével fokozza a buzdítás, a felszólítás erejét. A versben beszélő vén cigány tehát az utolsó nagy erőfeszítésre próbálja sarkallni önmagát. Ehhez felül kell emelkednie a gondokon, le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kell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győznie legalább a bor és a zene zsongító hatásával a fájdalmakat. 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ép 5" descr="mt452eem2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793843"/>
            <a:ext cx="2160240" cy="291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780928"/>
            <a:ext cx="5472608" cy="3888432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hu-HU" sz="2400" dirty="0"/>
              <a:t>Az utolsó szakasz fennhangon hirdeti a reményt: „Lesz még egyszer ünnep a világon”. A hit, a remény valós indoklása elmarad ebben az ódai emelkedettségben. Megváltozik a refrén is: ebben az új világban érdemes újra felvenni a vonót, amikor a vén cigány már örömről énekelhet, s nem kell törődnie a világ gondjával</a:t>
            </a:r>
            <a:r>
              <a:rPr lang="hu-HU" sz="2400" dirty="0" smtClean="0"/>
              <a:t>. A többi forradalom után írt költeményével szemben itt optimistán fejezi be a művet a költő</a:t>
            </a:r>
            <a:r>
              <a:rPr lang="hu-HU" sz="2400" dirty="0"/>
              <a:t>.</a:t>
            </a:r>
            <a:r>
              <a:rPr lang="hu-HU" sz="2400" dirty="0" smtClean="0"/>
              <a:t> 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903649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Milyen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legyen ez az utolsó, halál előtti pillanat? Erre a meg nem fogalmazott kérdésre adja meg a választ a 2. 3. strófa: Legyen olyan hatalmas, hogy vegye igénybe a költő minden szellemi és fizikai energiáját. De tovább halad a képsor: az utolsó alkotás legyen olyan rendkívüli erejű, mint a „zengő zivatar”, mert csak így lehet méltó a nemzeti és emberi katasztrófákhoz.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426" y="2780928"/>
            <a:ext cx="3391260" cy="236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639</Words>
  <Application>Microsoft Office PowerPoint</Application>
  <PresentationFormat>Diavetítés a képernyőre (4:3 oldalarány)</PresentationFormat>
  <Paragraphs>15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Péter</cp:lastModifiedBy>
  <cp:revision>15</cp:revision>
  <dcterms:created xsi:type="dcterms:W3CDTF">2015-09-15T05:28:25Z</dcterms:created>
  <dcterms:modified xsi:type="dcterms:W3CDTF">2018-05-16T19:45:52Z</dcterms:modified>
</cp:coreProperties>
</file>